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97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0898FB-DB45-41A7-806E-CEB1452C4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A187E5-FB87-4B6F-B533-CF6D5AB0D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69A657-4D53-4349-AB4D-B5B58191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9AE17C-5D51-4096-9283-97A70DCC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2E7E5-0CE6-458E-BF9E-A8B290E6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0ECC9D7B-ABAC-4FE8-BDE1-81F58D27AFB6}"/>
              </a:ext>
            </a:extLst>
          </p:cNvPr>
          <p:cNvCxnSpPr/>
          <p:nvPr userDrawn="1"/>
        </p:nvCxnSpPr>
        <p:spPr>
          <a:xfrm>
            <a:off x="0" y="928709"/>
            <a:ext cx="9144000" cy="0"/>
          </a:xfrm>
          <a:prstGeom prst="line">
            <a:avLst/>
          </a:prstGeom>
          <a:ln w="127000">
            <a:gradFill flip="none" rotWithShape="1">
              <a:gsLst>
                <a:gs pos="47000">
                  <a:schemeClr val="accent1"/>
                </a:gs>
                <a:gs pos="0">
                  <a:schemeClr val="accent6">
                    <a:lumMod val="60000"/>
                    <a:lumOff val="40000"/>
                  </a:schemeClr>
                </a:gs>
                <a:gs pos="87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52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96934-85E1-4AD2-85E3-2399B578A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E55BF2-0E7D-47D2-9E40-E242BA179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A23727-174C-42F9-9C2B-E75EAC19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035E5D-C119-4B39-8709-1DD7E3DAF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34181-9565-4CB5-A371-68DE5BCBA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4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79EC97-A4A7-4E8A-A277-239B9FBBAE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BE674A-7E57-4D89-A5B7-AE4DEDE03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ECA660-8DCC-4E9A-AC6C-F18B48E00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9DBAE-3818-4C16-A18E-5003161AE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691057-BE84-4AC0-B750-46165FE3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53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7C9F71-BA17-4ED1-9589-0D9A03AE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B61F1F-073C-4007-AC86-D2677320D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73B2E-223E-431E-969C-8C70974BA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07DBC2-4A4F-4045-8C97-E7E21DFC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20466A-A2C2-4C05-A5A3-3C6D6250B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90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2A6C70-DB4D-4DE9-AF18-5A0EDD1B7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4E158B-00DD-4A42-B6F5-6274F923A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39366D-FB1B-4C39-919F-0FC653F0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68305B-8078-4F1C-B362-F5EB1575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652EBB-3D5F-4DA5-BE01-A4300428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08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254495-91A8-4497-87D2-76A98165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1A1324-8914-4BCB-BB7F-C7DAE76A22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33E039-C814-4DCA-8C6C-444FEEED9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1706BF-7323-4E01-AE6F-C05AC89FE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0943D2-ECA9-4CA2-8BD2-260203E4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209BF3-AA5F-44CE-8B9B-0B449B191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0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0C3DB2-1A82-4921-98EB-77794CEA8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5F2901-14CA-4679-8A16-326CD864B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14931B-08C8-4E39-A5E5-8AC8BEB9D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7E84D5-BEB5-48EA-BF69-EACAD5B3E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F239552-3541-4D5C-BBF8-CCA9788FD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CDB7B0-6C3A-4ACA-814A-B328BAB6E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7DCC20-B263-4089-A608-A59C55B1B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FD9583-2B77-4E7A-9D12-EF9485D6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94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04C84-741C-4456-B692-5CFA5D8E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9D20E6-FDB6-45D0-B76A-C553108D3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18E354-8BC5-46BD-AFA6-C09F851AE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CFB4862-365C-421B-94A3-3DAD8CCBC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48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34D4BA3-F46A-4588-BB06-28BB27B95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29002A-F9AD-41A2-8E31-3D8D2631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C5B6C0-C2DA-4180-9FAA-87955A2B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1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168EA3-D545-431C-82C7-11E32F5F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629B5D-310F-4524-A8A3-C58ECF8AB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5E3FC1-857A-4DE9-B826-AF8DF5350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2F8A5E-B562-43D1-9B1B-2F2043CB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E9B6C7-6231-4F08-AB0B-1F0A7E8F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FCEF51-E7A3-4354-BEA3-9E91F120A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64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F28E8-6E1E-4C3B-849C-E06453D7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08280B4-5339-41AD-9332-9546C8666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00A0FC-C537-4273-A539-0CD20BE1F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65E1A9-3EA2-4A53-B017-FE117E15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56D8A9-F827-4F21-A42D-CB18E20D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F385ED-9B06-40AA-9E40-A170143D2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6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3B874B9-46D1-4439-89A5-2248076C0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3961EC-1DCB-4506-AD8A-3D4076B5C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111BD-80D1-463F-A250-B8B5E8C2A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10C20-F3B3-42B2-837D-018186740D31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1C23F5-3D08-4B88-8244-E210E71A4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5F403D-DD73-49F9-8964-2B40E21C7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69AE1-9324-4814-B6CD-E091C54A3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31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CDC4ED-1E16-4CE0-9D72-4BF35C5B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16" y="978734"/>
            <a:ext cx="11225548" cy="5800612"/>
          </a:xfrm>
        </p:spPr>
        <p:txBody>
          <a:bodyPr>
            <a:normAutofit/>
          </a:bodyPr>
          <a:lstStyle/>
          <a:p>
            <a:pPr marL="514350" indent="-514350">
              <a:buAutoNum type="arabicDbPeriod"/>
            </a:pPr>
            <a:r>
              <a:rPr kumimoji="1" lang="ja-JP" altLang="en-US" sz="3200" b="1" dirty="0">
                <a:solidFill>
                  <a:srgbClr val="0070C0"/>
                </a:solidFill>
              </a:rPr>
              <a:t> タイトルスライド   </a:t>
            </a:r>
            <a:r>
              <a:rPr lang="en-US" altLang="ja-JP" sz="3200" b="1" dirty="0">
                <a:solidFill>
                  <a:srgbClr val="0070C0"/>
                </a:solidFill>
              </a:rPr>
              <a:t>Title Slide</a:t>
            </a:r>
            <a:endParaRPr kumimoji="1" lang="en-US" altLang="ja-JP" sz="3200" b="1" dirty="0">
              <a:solidFill>
                <a:srgbClr val="0070C0"/>
              </a:solidFill>
            </a:endParaRPr>
          </a:p>
          <a:p>
            <a:pPr marL="514350" indent="-514350">
              <a:buAutoNum type="arabicDbPeriod"/>
            </a:pPr>
            <a:r>
              <a:rPr lang="ja-JP" altLang="en-US" sz="3200" b="1" dirty="0">
                <a:solidFill>
                  <a:srgbClr val="0070C0"/>
                </a:solidFill>
              </a:rPr>
              <a:t> 解決すべき課題  </a:t>
            </a:r>
            <a:r>
              <a:rPr lang="en-US" altLang="ja-JP" sz="3200" b="1" dirty="0">
                <a:solidFill>
                  <a:srgbClr val="0070C0"/>
                </a:solidFill>
              </a:rPr>
              <a:t>Problem to be solved</a:t>
            </a:r>
          </a:p>
          <a:p>
            <a:pPr marL="0" indent="0">
              <a:buNone/>
            </a:pPr>
            <a:r>
              <a:rPr kumimoji="1" lang="ja-JP" altLang="en-US" sz="3200" b="1" dirty="0">
                <a:solidFill>
                  <a:srgbClr val="0070C0"/>
                </a:solidFill>
              </a:rPr>
              <a:t>３． 解決法  </a:t>
            </a:r>
            <a:r>
              <a:rPr kumimoji="1" lang="en-US" altLang="ja-JP" sz="3200" b="1" dirty="0">
                <a:solidFill>
                  <a:srgbClr val="0070C0"/>
                </a:solidFill>
              </a:rPr>
              <a:t>Solutions</a:t>
            </a: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0070C0"/>
                </a:solidFill>
              </a:rPr>
              <a:t>４． 市場  </a:t>
            </a:r>
            <a:r>
              <a:rPr lang="en-US" altLang="ja-JP" sz="3200" b="1" dirty="0">
                <a:solidFill>
                  <a:srgbClr val="0070C0"/>
                </a:solidFill>
              </a:rPr>
              <a:t>Market</a:t>
            </a:r>
          </a:p>
          <a:p>
            <a:pPr marL="0" indent="0">
              <a:buNone/>
            </a:pPr>
            <a:r>
              <a:rPr kumimoji="1" lang="ja-JP" altLang="en-US" sz="3200" b="1" dirty="0">
                <a:solidFill>
                  <a:srgbClr val="0070C0"/>
                </a:solidFill>
              </a:rPr>
              <a:t>５． 競合  </a:t>
            </a:r>
            <a:r>
              <a:rPr kumimoji="1" lang="en-US" altLang="ja-JP" sz="3200" b="1" dirty="0">
                <a:solidFill>
                  <a:srgbClr val="0070C0"/>
                </a:solidFill>
              </a:rPr>
              <a:t>Competitors</a:t>
            </a: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0070C0"/>
                </a:solidFill>
              </a:rPr>
              <a:t>６． 価値の提供   </a:t>
            </a:r>
            <a:r>
              <a:rPr lang="en-US" altLang="ja-JP" sz="3200" b="1" dirty="0">
                <a:solidFill>
                  <a:srgbClr val="0070C0"/>
                </a:solidFill>
              </a:rPr>
              <a:t>Value</a:t>
            </a:r>
            <a:r>
              <a:rPr lang="ja-JP" altLang="en-US" sz="3200" b="1" dirty="0">
                <a:solidFill>
                  <a:srgbClr val="0070C0"/>
                </a:solidFill>
              </a:rPr>
              <a:t> </a:t>
            </a:r>
            <a:r>
              <a:rPr lang="en-US" altLang="ja-JP" sz="3200" b="1" dirty="0">
                <a:solidFill>
                  <a:srgbClr val="0070C0"/>
                </a:solidFill>
              </a:rPr>
              <a:t>Proposition</a:t>
            </a: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0070C0"/>
                </a:solidFill>
              </a:rPr>
              <a:t>７</a:t>
            </a:r>
            <a:r>
              <a:rPr kumimoji="1" lang="en-US" altLang="ja-JP" sz="3200" b="1" dirty="0">
                <a:solidFill>
                  <a:srgbClr val="0070C0"/>
                </a:solidFill>
              </a:rPr>
              <a:t>.   </a:t>
            </a:r>
            <a:r>
              <a:rPr kumimoji="1" lang="ja-JP" altLang="en-US" sz="3200" b="1" dirty="0">
                <a:solidFill>
                  <a:srgbClr val="0070C0"/>
                </a:solidFill>
              </a:rPr>
              <a:t>ビジネスモデル  </a:t>
            </a:r>
            <a:r>
              <a:rPr kumimoji="1" lang="en-US" altLang="ja-JP" sz="3200" b="1" dirty="0">
                <a:solidFill>
                  <a:srgbClr val="0070C0"/>
                </a:solidFill>
              </a:rPr>
              <a:t>Business Model</a:t>
            </a: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0070C0"/>
                </a:solidFill>
              </a:rPr>
              <a:t>８． 経営チーム  </a:t>
            </a:r>
            <a:r>
              <a:rPr lang="en-US" altLang="ja-JP" sz="3200" b="1" dirty="0">
                <a:solidFill>
                  <a:srgbClr val="0070C0"/>
                </a:solidFill>
              </a:rPr>
              <a:t>Team</a:t>
            </a:r>
          </a:p>
          <a:p>
            <a:pPr marL="0" indent="0">
              <a:buNone/>
            </a:pPr>
            <a:r>
              <a:rPr kumimoji="1" lang="ja-JP" altLang="en-US" sz="3200" b="1" dirty="0">
                <a:solidFill>
                  <a:srgbClr val="0070C0"/>
                </a:solidFill>
              </a:rPr>
              <a:t>９</a:t>
            </a:r>
            <a:r>
              <a:rPr kumimoji="1" lang="en-US" altLang="ja-JP" sz="3200" b="1" dirty="0">
                <a:solidFill>
                  <a:srgbClr val="0070C0"/>
                </a:solidFill>
              </a:rPr>
              <a:t>.   </a:t>
            </a:r>
            <a:r>
              <a:rPr lang="ja-JP" altLang="en-US" sz="3200" b="1" dirty="0">
                <a:solidFill>
                  <a:srgbClr val="0070C0"/>
                </a:solidFill>
              </a:rPr>
              <a:t>資金調達・経営計画  </a:t>
            </a:r>
            <a:r>
              <a:rPr lang="en-US" altLang="ja-JP" sz="3200" b="1" dirty="0">
                <a:solidFill>
                  <a:srgbClr val="0070C0"/>
                </a:solidFill>
              </a:rPr>
              <a:t>Financing/Management Plan</a:t>
            </a:r>
            <a:endParaRPr kumimoji="1" lang="ja-JP" alt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FF6ED7C-5047-4093-BC77-6F9A32EBEB06}"/>
              </a:ext>
            </a:extLst>
          </p:cNvPr>
          <p:cNvSpPr txBox="1">
            <a:spLocks/>
          </p:cNvSpPr>
          <p:nvPr/>
        </p:nvSpPr>
        <p:spPr>
          <a:xfrm>
            <a:off x="175490" y="78654"/>
            <a:ext cx="9144000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70C0"/>
                </a:solidFill>
                <a:latin typeface="+mn-ea"/>
                <a:ea typeface="+mn-ea"/>
              </a:rPr>
              <a:t>コンテンツ  </a:t>
            </a:r>
            <a:r>
              <a:rPr lang="en-US" altLang="ja-JP" sz="3600" b="1" dirty="0">
                <a:solidFill>
                  <a:srgbClr val="0070C0"/>
                </a:solidFill>
                <a:latin typeface="+mn-ea"/>
                <a:ea typeface="+mn-ea"/>
              </a:rPr>
              <a:t>Contents</a:t>
            </a:r>
            <a:endParaRPr lang="ja-JP" altLang="en-US" sz="36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1CEF94C-156E-B723-E087-9F71A251356E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342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2800" b="1" dirty="0">
                <a:solidFill>
                  <a:srgbClr val="0070C0"/>
                </a:solidFill>
                <a:latin typeface="+mn-ea"/>
                <a:ea typeface="+mn-ea"/>
              </a:rPr>
              <a:t>9.</a:t>
            </a:r>
            <a:r>
              <a:rPr kumimoji="1" lang="ja-JP" altLang="en-US" sz="2800" b="1" dirty="0">
                <a:solidFill>
                  <a:srgbClr val="0070C0"/>
                </a:solidFill>
                <a:latin typeface="+mn-ea"/>
                <a:ea typeface="+mn-ea"/>
              </a:rPr>
              <a:t>資金調達・経営計画  </a:t>
            </a:r>
            <a:r>
              <a:rPr kumimoji="1" lang="en-US" altLang="ja-JP" sz="2800" b="1" dirty="0">
                <a:solidFill>
                  <a:srgbClr val="0070C0"/>
                </a:solidFill>
                <a:latin typeface="+mn-ea"/>
                <a:ea typeface="+mn-ea"/>
              </a:rPr>
              <a:t>Financing/Management Plan</a:t>
            </a:r>
            <a:br>
              <a:rPr kumimoji="1" lang="en-US" altLang="ja-JP" sz="2800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sz="28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0" y="1044671"/>
            <a:ext cx="11633939" cy="30747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・投資家へのアピール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・資金調達計画とビジネス遂行計画</a:t>
            </a:r>
            <a:r>
              <a:rPr lang="en-US" altLang="ja-JP" b="1" dirty="0">
                <a:solidFill>
                  <a:srgbClr val="0070C0"/>
                </a:solidFill>
              </a:rPr>
              <a:t>	</a:t>
            </a: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	</a:t>
            </a:r>
            <a:r>
              <a:rPr lang="ja-JP" altLang="en-US" b="1" dirty="0">
                <a:solidFill>
                  <a:srgbClr val="0070C0"/>
                </a:solidFill>
              </a:rPr>
              <a:t>・研究開発のマイルストーン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	</a:t>
            </a:r>
            <a:r>
              <a:rPr lang="ja-JP" altLang="en-US" b="1" dirty="0">
                <a:solidFill>
                  <a:srgbClr val="0070C0"/>
                </a:solidFill>
              </a:rPr>
              <a:t>・リスク回避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・売上、収益の予測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・既に売り上げがある場合は過去の実績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ja-JP" altLang="en-US" b="1" dirty="0">
                <a:solidFill>
                  <a:srgbClr val="FF0000"/>
                </a:solidFill>
              </a:rPr>
              <a:t>　　　</a:t>
            </a:r>
            <a:r>
              <a:rPr lang="en-US" altLang="ja-JP" b="1" dirty="0">
                <a:solidFill>
                  <a:srgbClr val="0070C0"/>
                </a:solidFill>
              </a:rPr>
              <a:t>*</a:t>
            </a:r>
            <a:r>
              <a:rPr lang="ja-JP" altLang="en-US" b="1" dirty="0">
                <a:solidFill>
                  <a:srgbClr val="0070C0"/>
                </a:solidFill>
              </a:rPr>
              <a:t>信頼性の高い数字を提示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1A17EAD-0383-B8BD-5658-E043688354F3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111051D-7215-DCE1-4A49-E0AE74E63C52}"/>
              </a:ext>
            </a:extLst>
          </p:cNvPr>
          <p:cNvSpPr txBox="1">
            <a:spLocks/>
          </p:cNvSpPr>
          <p:nvPr/>
        </p:nvSpPr>
        <p:spPr>
          <a:xfrm>
            <a:off x="0" y="3949507"/>
            <a:ext cx="11633939" cy="30747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Appealing points to investors</a:t>
            </a: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Financing Plan and Business Execution Plan	</a:t>
            </a: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	</a:t>
            </a:r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Research and Development Milestones</a:t>
            </a: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	</a:t>
            </a:r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Risk aversion</a:t>
            </a: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Sales and revenue forecasting</a:t>
            </a: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Past performance if already have sales</a:t>
            </a:r>
          </a:p>
          <a:p>
            <a:pPr algn="l"/>
            <a:r>
              <a:rPr lang="ja-JP" altLang="en-US" b="1" dirty="0">
                <a:solidFill>
                  <a:srgbClr val="FF0000"/>
                </a:solidFill>
              </a:rPr>
              <a:t>　　　</a:t>
            </a:r>
            <a:r>
              <a:rPr lang="en-US" altLang="ja-JP" b="1" dirty="0">
                <a:solidFill>
                  <a:srgbClr val="0070C0"/>
                </a:solidFill>
              </a:rPr>
              <a:t>*Present reliable numbers</a:t>
            </a:r>
            <a:endParaRPr lang="ja-JP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5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1. </a:t>
            </a:r>
            <a:r>
              <a:rPr kumimoji="1" lang="ja-JP" altLang="en-US" sz="4000" b="1" dirty="0">
                <a:solidFill>
                  <a:srgbClr val="0070C0"/>
                </a:solidFill>
                <a:latin typeface="+mn-ea"/>
                <a:ea typeface="+mn-ea"/>
              </a:rPr>
              <a:t>タイトルスライド  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Title Slide</a:t>
            </a: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sz="40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367441" y="1333857"/>
            <a:ext cx="11633939" cy="209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会社およびあなたの自己紹介：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・なんのビジネスか　＋　どんな課題を解決するのかを一言で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・あなたの会社でのポジション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・プレゼンの目的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18F84BDE-8AFF-17C5-7FE2-7C4B29CD174E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E762016-04FF-3DD4-0A2E-339894260E7C}"/>
              </a:ext>
            </a:extLst>
          </p:cNvPr>
          <p:cNvSpPr txBox="1">
            <a:spLocks/>
          </p:cNvSpPr>
          <p:nvPr/>
        </p:nvSpPr>
        <p:spPr>
          <a:xfrm>
            <a:off x="112770" y="3804585"/>
            <a:ext cx="12337843" cy="2095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>
                <a:solidFill>
                  <a:srgbClr val="0070C0"/>
                </a:solidFill>
              </a:rPr>
              <a:t>Company &amp; Presenter’s Introduction</a:t>
            </a:r>
            <a:r>
              <a:rPr lang="ja-JP" altLang="en-US" sz="2800" b="1" dirty="0">
                <a:solidFill>
                  <a:srgbClr val="0070C0"/>
                </a:solidFill>
              </a:rPr>
              <a:t>：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Business Introduction </a:t>
            </a:r>
            <a:r>
              <a:rPr lang="ja-JP" altLang="en-US" sz="2800" b="1" dirty="0">
                <a:solidFill>
                  <a:srgbClr val="0070C0"/>
                </a:solidFill>
              </a:rPr>
              <a:t>＋ </a:t>
            </a:r>
            <a:r>
              <a:rPr lang="en-US" altLang="ja-JP" sz="2800" b="1" dirty="0">
                <a:solidFill>
                  <a:srgbClr val="0070C0"/>
                </a:solidFill>
              </a:rPr>
              <a:t>simply mention about the problem to be solved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Position in your company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Purpose of presentation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81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3600" b="1" dirty="0">
                <a:solidFill>
                  <a:srgbClr val="0070C0"/>
                </a:solidFill>
                <a:latin typeface="+mn-ea"/>
                <a:ea typeface="+mn-ea"/>
              </a:rPr>
              <a:t>2.</a:t>
            </a:r>
            <a:r>
              <a:rPr kumimoji="1" lang="ja-JP" altLang="en-US" sz="3600" b="1" dirty="0">
                <a:solidFill>
                  <a:srgbClr val="0070C0"/>
                </a:solidFill>
                <a:latin typeface="+mn-ea"/>
                <a:ea typeface="+mn-ea"/>
              </a:rPr>
              <a:t>解決すべき課題  </a:t>
            </a:r>
            <a:r>
              <a:rPr kumimoji="1" lang="en-US" altLang="ja-JP" sz="3600" b="1" dirty="0">
                <a:solidFill>
                  <a:srgbClr val="0070C0"/>
                </a:solidFill>
                <a:latin typeface="+mn-ea"/>
                <a:ea typeface="+mn-ea"/>
              </a:rPr>
              <a:t>Problem to be solved</a:t>
            </a:r>
            <a:endParaRPr kumimoji="1" lang="ja-JP" altLang="en-US" sz="36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395149" y="1333856"/>
            <a:ext cx="12129360" cy="4397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b="1" dirty="0">
                <a:solidFill>
                  <a:srgbClr val="0070C0"/>
                </a:solidFill>
              </a:rPr>
              <a:t>・どんな課題を解決するのか</a:t>
            </a:r>
            <a:endParaRPr lang="en-US" altLang="ja-JP" sz="32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3200" b="1" dirty="0">
                <a:solidFill>
                  <a:srgbClr val="0070C0"/>
                </a:solidFill>
              </a:rPr>
              <a:t>・その課題の重要性（人数、経済損失など）</a:t>
            </a:r>
            <a:endParaRPr lang="en-US" altLang="ja-JP" sz="32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3200" b="1" dirty="0">
                <a:solidFill>
                  <a:srgbClr val="0070C0"/>
                </a:solidFill>
              </a:rPr>
              <a:t>・課題に対するカスタマーのコメント</a:t>
            </a:r>
            <a:endParaRPr lang="en-US" altLang="ja-JP" sz="3200" b="1" dirty="0">
              <a:solidFill>
                <a:srgbClr val="0070C0"/>
              </a:solidFill>
            </a:endParaRPr>
          </a:p>
          <a:p>
            <a:pPr algn="l"/>
            <a:endParaRPr lang="en-US" altLang="ja-JP" sz="32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3200" b="1" dirty="0">
                <a:solidFill>
                  <a:srgbClr val="0070C0"/>
                </a:solidFill>
              </a:rPr>
              <a:t>・</a:t>
            </a:r>
            <a:r>
              <a:rPr lang="en-US" altLang="ja-JP" sz="3200" b="1" dirty="0">
                <a:solidFill>
                  <a:srgbClr val="0070C0"/>
                </a:solidFill>
              </a:rPr>
              <a:t>Problems to be solved</a:t>
            </a:r>
          </a:p>
          <a:p>
            <a:pPr algn="l"/>
            <a:r>
              <a:rPr lang="ja-JP" altLang="en-US" sz="3200" b="1" dirty="0">
                <a:solidFill>
                  <a:srgbClr val="0070C0"/>
                </a:solidFill>
              </a:rPr>
              <a:t>・</a:t>
            </a:r>
            <a:r>
              <a:rPr lang="en-US" altLang="ja-JP" sz="3200" b="1" dirty="0">
                <a:solidFill>
                  <a:srgbClr val="0070C0"/>
                </a:solidFill>
              </a:rPr>
              <a:t>Impact of the problem (# of people,</a:t>
            </a:r>
            <a:r>
              <a:rPr lang="ja-JP" altLang="en-US" sz="3200" b="1" dirty="0">
                <a:solidFill>
                  <a:srgbClr val="0070C0"/>
                </a:solidFill>
              </a:rPr>
              <a:t> </a:t>
            </a:r>
            <a:r>
              <a:rPr lang="en-US" altLang="ja-JP" sz="3200" b="1" dirty="0">
                <a:solidFill>
                  <a:srgbClr val="0070C0"/>
                </a:solidFill>
              </a:rPr>
              <a:t>economic loss etc.)</a:t>
            </a:r>
          </a:p>
          <a:p>
            <a:pPr algn="l"/>
            <a:r>
              <a:rPr lang="ja-JP" altLang="en-US" sz="3200" b="1" dirty="0">
                <a:solidFill>
                  <a:srgbClr val="0070C0"/>
                </a:solidFill>
              </a:rPr>
              <a:t>・</a:t>
            </a:r>
            <a:r>
              <a:rPr lang="en-US" altLang="ja-JP" sz="3200" b="1" dirty="0">
                <a:solidFill>
                  <a:srgbClr val="0070C0"/>
                </a:solidFill>
              </a:rPr>
              <a:t>Customers’ comments on problems</a:t>
            </a:r>
            <a:endParaRPr lang="ja-JP" alt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A16B417-DEA3-0EF5-066D-8DB6A0036428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473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3.</a:t>
            </a:r>
            <a:r>
              <a:rPr kumimoji="1" lang="ja-JP" altLang="en-US" sz="4000" b="1" dirty="0">
                <a:solidFill>
                  <a:srgbClr val="0070C0"/>
                </a:solidFill>
                <a:latin typeface="+mn-ea"/>
                <a:ea typeface="+mn-ea"/>
              </a:rPr>
              <a:t>解決法  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Solutions</a:t>
            </a: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sz="40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279030" y="1306147"/>
            <a:ext cx="11633939" cy="212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・課題解決のアプローチ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・プロトタイプがあれば提示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・ビデオ提示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・研究・開発のデータの提示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CA0B3EA-4BBD-6E64-2BE1-4BA1D4F0B149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D03D9704-0A32-78AE-0252-0797BC8738B6}"/>
              </a:ext>
            </a:extLst>
          </p:cNvPr>
          <p:cNvSpPr txBox="1">
            <a:spLocks/>
          </p:cNvSpPr>
          <p:nvPr/>
        </p:nvSpPr>
        <p:spPr>
          <a:xfrm>
            <a:off x="279030" y="3545966"/>
            <a:ext cx="11633939" cy="212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Problem-solving approach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Present prototype if any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Present video if any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Present data of R &amp; D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43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4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. </a:t>
            </a:r>
            <a:r>
              <a:rPr kumimoji="1" lang="ja-JP" altLang="en-US" sz="4000" b="1" dirty="0">
                <a:solidFill>
                  <a:srgbClr val="0070C0"/>
                </a:solidFill>
                <a:latin typeface="+mn-ea"/>
                <a:ea typeface="+mn-ea"/>
              </a:rPr>
              <a:t>市場  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Market</a:t>
            </a: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sz="40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175489" y="1003476"/>
            <a:ext cx="11633939" cy="278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・現在の市場のデータ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・普及している製品・サービス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・市場のサイズ、成長率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000" b="1" dirty="0">
                <a:solidFill>
                  <a:srgbClr val="0070C0"/>
                </a:solidFill>
              </a:rPr>
              <a:t>	</a:t>
            </a:r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TAM</a:t>
            </a:r>
            <a:r>
              <a:rPr lang="ja-JP" altLang="en-US" sz="2000" b="1" dirty="0">
                <a:solidFill>
                  <a:srgbClr val="0070C0"/>
                </a:solidFill>
              </a:rPr>
              <a:t>（</a:t>
            </a:r>
            <a:r>
              <a:rPr lang="en-US" altLang="ja-JP" sz="2000" b="1" dirty="0">
                <a:solidFill>
                  <a:srgbClr val="0070C0"/>
                </a:solidFill>
              </a:rPr>
              <a:t>Total Available Market</a:t>
            </a:r>
            <a:r>
              <a:rPr lang="ja-JP" altLang="en-US" sz="2000" b="1" dirty="0">
                <a:solidFill>
                  <a:srgbClr val="0070C0"/>
                </a:solidFill>
              </a:rPr>
              <a:t>）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000" b="1" dirty="0">
                <a:solidFill>
                  <a:srgbClr val="0070C0"/>
                </a:solidFill>
              </a:rPr>
              <a:t>	</a:t>
            </a:r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SAM</a:t>
            </a:r>
            <a:r>
              <a:rPr lang="ja-JP" altLang="en-US" sz="2000" b="1" dirty="0">
                <a:solidFill>
                  <a:srgbClr val="0070C0"/>
                </a:solidFill>
              </a:rPr>
              <a:t>（</a:t>
            </a:r>
            <a:r>
              <a:rPr lang="en-US" altLang="ja-JP" sz="2000" b="1" dirty="0">
                <a:solidFill>
                  <a:srgbClr val="0070C0"/>
                </a:solidFill>
              </a:rPr>
              <a:t>Serviceable Available Market</a:t>
            </a:r>
            <a:r>
              <a:rPr lang="ja-JP" altLang="en-US" sz="2000" b="1" dirty="0">
                <a:solidFill>
                  <a:srgbClr val="0070C0"/>
                </a:solidFill>
              </a:rPr>
              <a:t>）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000" b="1" dirty="0">
                <a:solidFill>
                  <a:srgbClr val="0070C0"/>
                </a:solidFill>
              </a:rPr>
              <a:t>	</a:t>
            </a:r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SOM</a:t>
            </a:r>
            <a:r>
              <a:rPr lang="ja-JP" altLang="en-US" sz="2000" b="1" dirty="0">
                <a:solidFill>
                  <a:srgbClr val="0070C0"/>
                </a:solidFill>
              </a:rPr>
              <a:t>（</a:t>
            </a:r>
            <a:r>
              <a:rPr lang="en-US" altLang="ja-JP" sz="2000" b="1" dirty="0">
                <a:solidFill>
                  <a:srgbClr val="0070C0"/>
                </a:solidFill>
              </a:rPr>
              <a:t>Serviceable Obtainable Market</a:t>
            </a:r>
            <a:r>
              <a:rPr lang="ja-JP" altLang="en-US" sz="2000" b="1" dirty="0">
                <a:solidFill>
                  <a:srgbClr val="0070C0"/>
                </a:solidFill>
              </a:rPr>
              <a:t>）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・市場参入の方法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4FA2CAE4-645A-8081-F352-88139283EB57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619398B0-BD56-9C15-8E20-74E28115E8BE}"/>
              </a:ext>
            </a:extLst>
          </p:cNvPr>
          <p:cNvSpPr txBox="1">
            <a:spLocks/>
          </p:cNvSpPr>
          <p:nvPr/>
        </p:nvSpPr>
        <p:spPr>
          <a:xfrm>
            <a:off x="175490" y="3903115"/>
            <a:ext cx="11633939" cy="319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Data about the Market </a:t>
            </a:r>
          </a:p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Products and services that are widely used</a:t>
            </a:r>
          </a:p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Market size,  market growth rate</a:t>
            </a:r>
          </a:p>
          <a:p>
            <a:pPr algn="l"/>
            <a:r>
              <a:rPr lang="en-US" altLang="ja-JP" sz="2000" b="1" dirty="0">
                <a:solidFill>
                  <a:srgbClr val="0070C0"/>
                </a:solidFill>
              </a:rPr>
              <a:t>	</a:t>
            </a:r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TAM</a:t>
            </a:r>
            <a:r>
              <a:rPr lang="ja-JP" altLang="en-US" sz="2000" b="1" dirty="0">
                <a:solidFill>
                  <a:srgbClr val="0070C0"/>
                </a:solidFill>
              </a:rPr>
              <a:t>（</a:t>
            </a:r>
            <a:r>
              <a:rPr lang="en-US" altLang="ja-JP" sz="2000" b="1" dirty="0">
                <a:solidFill>
                  <a:srgbClr val="0070C0"/>
                </a:solidFill>
              </a:rPr>
              <a:t>Total Available Market</a:t>
            </a:r>
            <a:r>
              <a:rPr lang="ja-JP" altLang="en-US" sz="2000" b="1" dirty="0">
                <a:solidFill>
                  <a:srgbClr val="0070C0"/>
                </a:solidFill>
              </a:rPr>
              <a:t>）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000" b="1" dirty="0">
                <a:solidFill>
                  <a:srgbClr val="0070C0"/>
                </a:solidFill>
              </a:rPr>
              <a:t>	</a:t>
            </a:r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SAM</a:t>
            </a:r>
            <a:r>
              <a:rPr lang="ja-JP" altLang="en-US" sz="2000" b="1" dirty="0">
                <a:solidFill>
                  <a:srgbClr val="0070C0"/>
                </a:solidFill>
              </a:rPr>
              <a:t>（</a:t>
            </a:r>
            <a:r>
              <a:rPr lang="en-US" altLang="ja-JP" sz="2000" b="1" dirty="0">
                <a:solidFill>
                  <a:srgbClr val="0070C0"/>
                </a:solidFill>
              </a:rPr>
              <a:t>Serviceable Available Market</a:t>
            </a:r>
            <a:r>
              <a:rPr lang="ja-JP" altLang="en-US" sz="2000" b="1" dirty="0">
                <a:solidFill>
                  <a:srgbClr val="0070C0"/>
                </a:solidFill>
              </a:rPr>
              <a:t>）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000" b="1" dirty="0">
                <a:solidFill>
                  <a:srgbClr val="0070C0"/>
                </a:solidFill>
              </a:rPr>
              <a:t>	</a:t>
            </a:r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SOM</a:t>
            </a:r>
            <a:r>
              <a:rPr lang="ja-JP" altLang="en-US" sz="2000" b="1" dirty="0">
                <a:solidFill>
                  <a:srgbClr val="0070C0"/>
                </a:solidFill>
              </a:rPr>
              <a:t>（</a:t>
            </a:r>
            <a:r>
              <a:rPr lang="en-US" altLang="ja-JP" sz="2000" b="1" dirty="0">
                <a:solidFill>
                  <a:srgbClr val="0070C0"/>
                </a:solidFill>
              </a:rPr>
              <a:t>Serviceable Obtainable Market</a:t>
            </a:r>
            <a:r>
              <a:rPr lang="ja-JP" altLang="en-US" sz="2000" b="1" dirty="0">
                <a:solidFill>
                  <a:srgbClr val="0070C0"/>
                </a:solidFill>
              </a:rPr>
              <a:t>）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000" b="1" dirty="0">
                <a:solidFill>
                  <a:srgbClr val="0070C0"/>
                </a:solidFill>
              </a:rPr>
              <a:t>・</a:t>
            </a:r>
            <a:r>
              <a:rPr lang="en-US" altLang="ja-JP" sz="2000" b="1" dirty="0">
                <a:solidFill>
                  <a:srgbClr val="0070C0"/>
                </a:solidFill>
              </a:rPr>
              <a:t>How to enter the market</a:t>
            </a:r>
            <a:endParaRPr lang="ja-JP" alt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2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5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.</a:t>
            </a:r>
            <a:r>
              <a:rPr kumimoji="1" lang="ja-JP" altLang="en-US" sz="4000" b="1" dirty="0">
                <a:solidFill>
                  <a:srgbClr val="0070C0"/>
                </a:solidFill>
                <a:latin typeface="+mn-ea"/>
                <a:ea typeface="+mn-ea"/>
              </a:rPr>
              <a:t>競合  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Competitors</a:t>
            </a: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sz="40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367441" y="1398513"/>
            <a:ext cx="11633939" cy="1695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・市場での競合品、競合技術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・開発中の競合品、競合技術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・全く別のアプローチでの課題解決法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D3FB5F6F-A265-B52D-86A8-AAB3CB98B7F8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9BE3827-7568-C943-76C6-3D291B673143}"/>
              </a:ext>
            </a:extLst>
          </p:cNvPr>
          <p:cNvSpPr txBox="1">
            <a:spLocks/>
          </p:cNvSpPr>
          <p:nvPr/>
        </p:nvSpPr>
        <p:spPr>
          <a:xfrm>
            <a:off x="367441" y="3429000"/>
            <a:ext cx="11633939" cy="16956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Competitive products and technologies in the market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Competitive products under development, competitive technologies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A completely different approach to problem solving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5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6. </a:t>
            </a:r>
            <a:r>
              <a:rPr kumimoji="1" lang="ja-JP" altLang="en-US" sz="4000" b="1" dirty="0">
                <a:solidFill>
                  <a:srgbClr val="0070C0"/>
                </a:solidFill>
                <a:latin typeface="+mn-ea"/>
                <a:ea typeface="+mn-ea"/>
              </a:rPr>
              <a:t>価値の提供　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Value Proposition</a:t>
            </a: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sz="40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83127" y="1101037"/>
            <a:ext cx="11633939" cy="2547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・あなたの製品・サービスが競合品に勝つ理由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800" b="1" dirty="0">
                <a:solidFill>
                  <a:srgbClr val="0070C0"/>
                </a:solidFill>
              </a:rPr>
              <a:t>	</a:t>
            </a:r>
            <a:r>
              <a:rPr lang="ja-JP" altLang="en-US" sz="2800" b="1" dirty="0">
                <a:solidFill>
                  <a:srgbClr val="0070C0"/>
                </a:solidFill>
              </a:rPr>
              <a:t>・価格？　スピード？　正確さ？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800" b="1" dirty="0">
                <a:solidFill>
                  <a:srgbClr val="0070C0"/>
                </a:solidFill>
              </a:rPr>
              <a:t>	</a:t>
            </a:r>
            <a:r>
              <a:rPr lang="ja-JP" altLang="en-US" sz="2800" b="1" dirty="0">
                <a:solidFill>
                  <a:srgbClr val="0070C0"/>
                </a:solidFill>
              </a:rPr>
              <a:t>・なぜ？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・どのように課題を解決していくのか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・顧客はなぜ価値を見出すのか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3720DD9E-D056-33CF-71E8-C0FEAA35CAE6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823C985-904B-6B27-BB1E-A3FC7625525D}"/>
              </a:ext>
            </a:extLst>
          </p:cNvPr>
          <p:cNvSpPr txBox="1">
            <a:spLocks/>
          </p:cNvSpPr>
          <p:nvPr/>
        </p:nvSpPr>
        <p:spPr>
          <a:xfrm>
            <a:off x="175490" y="3958556"/>
            <a:ext cx="11633939" cy="2547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Advantages of your product or service</a:t>
            </a:r>
          </a:p>
          <a:p>
            <a:pPr algn="l"/>
            <a:r>
              <a:rPr lang="en-US" altLang="ja-JP" sz="2800" b="1" dirty="0">
                <a:solidFill>
                  <a:srgbClr val="0070C0"/>
                </a:solidFill>
              </a:rPr>
              <a:t>	</a:t>
            </a:r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Price</a:t>
            </a:r>
            <a:r>
              <a:rPr lang="ja-JP" altLang="en-US" sz="2800" b="1" dirty="0">
                <a:solidFill>
                  <a:srgbClr val="0070C0"/>
                </a:solidFill>
              </a:rPr>
              <a:t>？　</a:t>
            </a:r>
            <a:r>
              <a:rPr lang="en-US" altLang="ja-JP" sz="2800" b="1" dirty="0">
                <a:solidFill>
                  <a:srgbClr val="0070C0"/>
                </a:solidFill>
              </a:rPr>
              <a:t>Speed</a:t>
            </a:r>
            <a:r>
              <a:rPr lang="ja-JP" altLang="en-US" sz="2800" b="1" dirty="0">
                <a:solidFill>
                  <a:srgbClr val="0070C0"/>
                </a:solidFill>
              </a:rPr>
              <a:t>？　</a:t>
            </a:r>
            <a:r>
              <a:rPr lang="en-US" altLang="ja-JP" sz="2800" b="1" dirty="0">
                <a:solidFill>
                  <a:srgbClr val="0070C0"/>
                </a:solidFill>
              </a:rPr>
              <a:t>Accuracy</a:t>
            </a:r>
            <a:r>
              <a:rPr lang="ja-JP" altLang="en-US" sz="2800" b="1" dirty="0">
                <a:solidFill>
                  <a:srgbClr val="0070C0"/>
                </a:solidFill>
              </a:rPr>
              <a:t>？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800" b="1" dirty="0">
                <a:solidFill>
                  <a:srgbClr val="0070C0"/>
                </a:solidFill>
              </a:rPr>
              <a:t>	</a:t>
            </a:r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Why</a:t>
            </a:r>
            <a:r>
              <a:rPr lang="ja-JP" altLang="en-US" sz="2800" b="1" dirty="0">
                <a:solidFill>
                  <a:srgbClr val="0070C0"/>
                </a:solidFill>
              </a:rPr>
              <a:t>？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How to solve the problem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Why do customers find value?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23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7.</a:t>
            </a:r>
            <a:r>
              <a:rPr kumimoji="1" lang="ja-JP" altLang="en-US" sz="4000" b="1" dirty="0">
                <a:solidFill>
                  <a:srgbClr val="0070C0"/>
                </a:solidFill>
                <a:latin typeface="+mn-ea"/>
                <a:ea typeface="+mn-ea"/>
              </a:rPr>
              <a:t>ビジネスモデル  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Business Model</a:t>
            </a: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sz="40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0" y="1073328"/>
            <a:ext cx="11633939" cy="2750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・ビジネスとしてどのように収益を出すのか？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・マーケティング・販売戦略？（４</a:t>
            </a:r>
            <a:r>
              <a:rPr lang="en-US" altLang="ja-JP" b="1" dirty="0">
                <a:solidFill>
                  <a:srgbClr val="0070C0"/>
                </a:solidFill>
              </a:rPr>
              <a:t>Ps</a:t>
            </a:r>
            <a:r>
              <a:rPr lang="ja-JP" altLang="en-US" b="1" dirty="0">
                <a:solidFill>
                  <a:srgbClr val="0070C0"/>
                </a:solidFill>
              </a:rPr>
              <a:t>）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・収益モデル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・新規参入の障壁は？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・特許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・薬事承認（医薬品、医療機器など）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04AF235-4C41-CD49-A280-451549AF6A4A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5BB22D55-E028-B63B-FC97-605ACA428856}"/>
              </a:ext>
            </a:extLst>
          </p:cNvPr>
          <p:cNvSpPr txBox="1">
            <a:spLocks/>
          </p:cNvSpPr>
          <p:nvPr/>
        </p:nvSpPr>
        <p:spPr>
          <a:xfrm>
            <a:off x="0" y="4013829"/>
            <a:ext cx="11633939" cy="2750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How to generate revenue as business</a:t>
            </a:r>
            <a:r>
              <a:rPr lang="ja-JP" altLang="en-US" b="1" dirty="0">
                <a:solidFill>
                  <a:srgbClr val="0070C0"/>
                </a:solidFill>
              </a:rPr>
              <a:t>？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Marketing and sales strategy</a:t>
            </a:r>
            <a:r>
              <a:rPr lang="ja-JP" altLang="en-US" b="1" dirty="0">
                <a:solidFill>
                  <a:srgbClr val="0070C0"/>
                </a:solidFill>
              </a:rPr>
              <a:t>（４</a:t>
            </a:r>
            <a:r>
              <a:rPr lang="en-US" altLang="ja-JP" b="1" dirty="0">
                <a:solidFill>
                  <a:srgbClr val="0070C0"/>
                </a:solidFill>
              </a:rPr>
              <a:t>Ps</a:t>
            </a:r>
            <a:r>
              <a:rPr lang="ja-JP" altLang="en-US" b="1" dirty="0">
                <a:solidFill>
                  <a:srgbClr val="0070C0"/>
                </a:solidFill>
              </a:rPr>
              <a:t>）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Revenue model</a:t>
            </a:r>
          </a:p>
          <a:p>
            <a:pPr algn="l"/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Barriers to market entry</a:t>
            </a:r>
            <a:r>
              <a:rPr lang="ja-JP" altLang="en-US" b="1" dirty="0">
                <a:solidFill>
                  <a:srgbClr val="0070C0"/>
                </a:solidFill>
              </a:rPr>
              <a:t>？</a:t>
            </a:r>
            <a:endParaRPr lang="en-US" altLang="ja-JP" b="1" dirty="0">
              <a:solidFill>
                <a:srgbClr val="0070C0"/>
              </a:solidFill>
            </a:endParaRP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Patent</a:t>
            </a:r>
          </a:p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	</a:t>
            </a:r>
            <a:r>
              <a:rPr lang="ja-JP" altLang="en-US" b="1" dirty="0">
                <a:solidFill>
                  <a:srgbClr val="0070C0"/>
                </a:solidFill>
              </a:rPr>
              <a:t>・</a:t>
            </a:r>
            <a:r>
              <a:rPr lang="en-US" altLang="ja-JP" b="1" dirty="0">
                <a:solidFill>
                  <a:srgbClr val="0070C0"/>
                </a:solidFill>
              </a:rPr>
              <a:t>Regulatory approval</a:t>
            </a:r>
            <a:r>
              <a:rPr lang="ja-JP" altLang="en-US" b="1" dirty="0">
                <a:solidFill>
                  <a:srgbClr val="0070C0"/>
                </a:solidFill>
              </a:rPr>
              <a:t>（</a:t>
            </a:r>
            <a:r>
              <a:rPr lang="en-US" altLang="ja-JP" b="1" dirty="0">
                <a:solidFill>
                  <a:srgbClr val="0070C0"/>
                </a:solidFill>
              </a:rPr>
              <a:t>drugs</a:t>
            </a:r>
            <a:r>
              <a:rPr lang="ja-JP" altLang="en-US" b="1" dirty="0">
                <a:solidFill>
                  <a:srgbClr val="0070C0"/>
                </a:solidFill>
              </a:rPr>
              <a:t>、</a:t>
            </a:r>
            <a:r>
              <a:rPr lang="en-US" altLang="ja-JP" b="1" dirty="0">
                <a:solidFill>
                  <a:srgbClr val="0070C0"/>
                </a:solidFill>
              </a:rPr>
              <a:t>medical devices etc.</a:t>
            </a:r>
            <a:r>
              <a:rPr lang="ja-JP" altLang="en-US" b="1" dirty="0">
                <a:solidFill>
                  <a:srgbClr val="0070C0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963275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B024E-ABAC-4FD3-8DAF-B670BBE54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490" y="93644"/>
            <a:ext cx="9144000" cy="697201"/>
          </a:xfrm>
        </p:spPr>
        <p:txBody>
          <a:bodyPr anchor="t" anchorCtr="0">
            <a:noAutofit/>
          </a:bodyPr>
          <a:lstStyle/>
          <a:p>
            <a:pPr algn="l"/>
            <a:r>
              <a:rPr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8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. </a:t>
            </a:r>
            <a:r>
              <a:rPr kumimoji="1" lang="ja-JP" altLang="en-US" sz="4000" b="1" dirty="0">
                <a:solidFill>
                  <a:srgbClr val="0070C0"/>
                </a:solidFill>
                <a:latin typeface="+mn-ea"/>
                <a:ea typeface="+mn-ea"/>
              </a:rPr>
              <a:t>経営チーム  </a:t>
            </a: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Team</a:t>
            </a:r>
            <a:b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</a:br>
            <a:r>
              <a:rPr kumimoji="1" lang="en-US" altLang="ja-JP" sz="4000" b="1" dirty="0">
                <a:solidFill>
                  <a:srgbClr val="0070C0"/>
                </a:solidFill>
                <a:latin typeface="+mn-ea"/>
                <a:ea typeface="+mn-ea"/>
              </a:rPr>
              <a:t> </a:t>
            </a:r>
            <a:endParaRPr kumimoji="1" lang="ja-JP" altLang="en-US" sz="40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70D9EA-055B-41A9-8244-34427B07F8E2}"/>
              </a:ext>
            </a:extLst>
          </p:cNvPr>
          <p:cNvSpPr txBox="1">
            <a:spLocks/>
          </p:cNvSpPr>
          <p:nvPr/>
        </p:nvSpPr>
        <p:spPr>
          <a:xfrm>
            <a:off x="175490" y="1149130"/>
            <a:ext cx="11633939" cy="201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・経営チームの経歴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en-US" altLang="ja-JP" sz="2800" b="1" dirty="0">
                <a:solidFill>
                  <a:srgbClr val="0070C0"/>
                </a:solidFill>
              </a:rPr>
              <a:t>	</a:t>
            </a:r>
            <a:r>
              <a:rPr lang="ja-JP" altLang="en-US" sz="2800" b="1" dirty="0">
                <a:solidFill>
                  <a:srgbClr val="0070C0"/>
                </a:solidFill>
              </a:rPr>
              <a:t>ビジネス成功例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・課題解決に向けた製品開発の遂行能力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・アドバイザー・社外取締役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999CFEB-4F8D-0CC7-2473-EEC82F5234A7}"/>
              </a:ext>
            </a:extLst>
          </p:cNvPr>
          <p:cNvSpPr txBox="1">
            <a:spLocks/>
          </p:cNvSpPr>
          <p:nvPr/>
        </p:nvSpPr>
        <p:spPr>
          <a:xfrm>
            <a:off x="9485740" y="87889"/>
            <a:ext cx="2964873" cy="697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solidFill>
                  <a:srgbClr val="FF0000"/>
                </a:solidFill>
                <a:latin typeface="+mn-ea"/>
                <a:ea typeface="+mn-ea"/>
              </a:rPr>
              <a:t>英語で資料を作成してご提出ください。</a:t>
            </a:r>
            <a:endParaRPr lang="en-US" altLang="ja-JP" sz="2000" b="1" u="sng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2000" b="1" u="sng" dirty="0">
                <a:solidFill>
                  <a:srgbClr val="FF0000"/>
                </a:solidFill>
                <a:latin typeface="+mn-ea"/>
                <a:ea typeface="+mn-ea"/>
              </a:rPr>
              <a:t>Please submit in English.</a:t>
            </a:r>
            <a:endParaRPr lang="ja-JP" altLang="en-US" sz="2000" b="1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C26E373-444A-F839-9505-0453D223010D}"/>
              </a:ext>
            </a:extLst>
          </p:cNvPr>
          <p:cNvSpPr txBox="1">
            <a:spLocks/>
          </p:cNvSpPr>
          <p:nvPr/>
        </p:nvSpPr>
        <p:spPr>
          <a:xfrm>
            <a:off x="175490" y="3689926"/>
            <a:ext cx="11633939" cy="201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Biography of management team</a:t>
            </a:r>
          </a:p>
          <a:p>
            <a:pPr algn="l"/>
            <a:r>
              <a:rPr lang="en-US" altLang="ja-JP" sz="2800" b="1" dirty="0">
                <a:solidFill>
                  <a:srgbClr val="0070C0"/>
                </a:solidFill>
              </a:rPr>
              <a:t>	Business Success Stories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Ability to execute product development to solve problems</a:t>
            </a:r>
          </a:p>
          <a:p>
            <a:pPr algn="l"/>
            <a:r>
              <a:rPr lang="ja-JP" altLang="en-US" sz="2800" b="1" dirty="0">
                <a:solidFill>
                  <a:srgbClr val="0070C0"/>
                </a:solidFill>
              </a:rPr>
              <a:t>・</a:t>
            </a:r>
            <a:r>
              <a:rPr lang="en-US" altLang="ja-JP" sz="2800" b="1" dirty="0">
                <a:solidFill>
                  <a:srgbClr val="0070C0"/>
                </a:solidFill>
              </a:rPr>
              <a:t>Advisors, external board members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355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870</Words>
  <Application>Microsoft Office PowerPoint</Application>
  <PresentationFormat>ワイド画面</PresentationFormat>
  <Paragraphs>126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游ゴシック Light</vt:lpstr>
      <vt:lpstr>Arial</vt:lpstr>
      <vt:lpstr>Office テーマ</vt:lpstr>
      <vt:lpstr>PowerPoint プレゼンテーション</vt:lpstr>
      <vt:lpstr>1. タイトルスライド  Title Slide </vt:lpstr>
      <vt:lpstr>2.解決すべき課題  Problem to be solved</vt:lpstr>
      <vt:lpstr>3.解決法  Solutions </vt:lpstr>
      <vt:lpstr>4. 市場  Market </vt:lpstr>
      <vt:lpstr>5.競合  Competitors  </vt:lpstr>
      <vt:lpstr>6. 価値の提供　Value Proposition </vt:lpstr>
      <vt:lpstr>7.ビジネスモデル  Business Model  </vt:lpstr>
      <vt:lpstr>8. 経営チーム  Team  </vt:lpstr>
      <vt:lpstr>9.資金調達・経営計画  Financing/Management Plan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KOBAYASHI, Keiko</dc:creator>
  <cp:lastModifiedBy>KOBAYASHI, Keiko</cp:lastModifiedBy>
  <cp:revision>49</cp:revision>
  <dcterms:created xsi:type="dcterms:W3CDTF">2022-04-23T01:25:27Z</dcterms:created>
  <dcterms:modified xsi:type="dcterms:W3CDTF">2023-03-05T09:44:41Z</dcterms:modified>
</cp:coreProperties>
</file>