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034"/>
    <a:srgbClr val="133536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44" y="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964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8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764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478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0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100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43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32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353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67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293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5D01B-CFA7-4588-B2A8-BAAD13A6F29E}" type="datetimeFigureOut">
              <a:rPr kumimoji="1" lang="ja-JP" altLang="en-US" smtClean="0"/>
              <a:t>2019/6/26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4C3D-8E44-40E5-8F09-510883348C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048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68E151A-B6C8-4221-9480-4A1B5FB0D708}"/>
              </a:ext>
            </a:extLst>
          </p:cNvPr>
          <p:cNvSpPr/>
          <p:nvPr/>
        </p:nvSpPr>
        <p:spPr>
          <a:xfrm>
            <a:off x="31811" y="4442814"/>
            <a:ext cx="4549562" cy="62551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C955C95-3A2E-495B-ABED-3231768F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33"/>
            <a:ext cx="9906000" cy="4342013"/>
          </a:xfrm>
          <a:prstGeom prst="rect">
            <a:avLst/>
          </a:prstGeom>
        </p:spPr>
      </p:pic>
      <p:sp>
        <p:nvSpPr>
          <p:cNvPr id="11" name="縦書きテキスト プレースホルダー 2">
            <a:extLst>
              <a:ext uri="{FF2B5EF4-FFF2-40B4-BE49-F238E27FC236}">
                <a16:creationId xmlns:a16="http://schemas.microsoft.com/office/drawing/2014/main" id="{9CABB2EE-781E-4CAD-8CF5-55C9848B39D4}"/>
              </a:ext>
            </a:extLst>
          </p:cNvPr>
          <p:cNvSpPr txBox="1">
            <a:spLocks/>
          </p:cNvSpPr>
          <p:nvPr/>
        </p:nvSpPr>
        <p:spPr>
          <a:xfrm>
            <a:off x="155392" y="5674893"/>
            <a:ext cx="4455912" cy="32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100"/>
              </a:lnSpc>
            </a:pPr>
            <a:r>
              <a:rPr lang="ja-JP" altLang="en-US" sz="11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会場で軽食（パン）とコーヒーの販売もございます。</a:t>
            </a:r>
            <a:endParaRPr lang="en-US" altLang="ja-JP" sz="11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縦書きテキスト プレースホルダー 2">
            <a:extLst>
              <a:ext uri="{FF2B5EF4-FFF2-40B4-BE49-F238E27FC236}">
                <a16:creationId xmlns:a16="http://schemas.microsoft.com/office/drawing/2014/main" id="{34D6B678-8FC8-42B3-9DC3-80E760E7F060}"/>
              </a:ext>
            </a:extLst>
          </p:cNvPr>
          <p:cNvSpPr txBox="1">
            <a:spLocks/>
          </p:cNvSpPr>
          <p:nvPr/>
        </p:nvSpPr>
        <p:spPr>
          <a:xfrm>
            <a:off x="891787" y="4663714"/>
            <a:ext cx="3815199" cy="327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100" b="1" dirty="0">
                <a:solidFill>
                  <a:srgbClr val="13353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2019/</a:t>
            </a:r>
            <a:r>
              <a:rPr lang="ja-JP" altLang="en-US" sz="2200" b="1" dirty="0">
                <a:solidFill>
                  <a:srgbClr val="13353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lang="en-US" altLang="ja-JP" sz="2200" b="1" dirty="0">
                <a:solidFill>
                  <a:srgbClr val="13353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200" b="1" dirty="0">
                <a:solidFill>
                  <a:srgbClr val="13353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sz="2200" b="1" dirty="0">
                <a:solidFill>
                  <a:srgbClr val="13353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600" b="1" spc="-150" dirty="0">
                <a:solidFill>
                  <a:srgbClr val="13353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（木）</a:t>
            </a:r>
            <a:r>
              <a:rPr lang="en-US" altLang="ja-JP" sz="1600" b="1" dirty="0">
                <a:solidFill>
                  <a:srgbClr val="13353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12:00</a:t>
            </a:r>
            <a:r>
              <a:rPr lang="ja-JP" altLang="en-US" sz="1600" b="1" dirty="0">
                <a:solidFill>
                  <a:srgbClr val="13353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▸</a:t>
            </a:r>
            <a:r>
              <a:rPr lang="en-US" altLang="ja-JP" sz="1600" b="1" dirty="0">
                <a:solidFill>
                  <a:srgbClr val="13353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</a:p>
          <a:p>
            <a:pPr algn="l"/>
            <a:endParaRPr lang="en-US" altLang="ja-JP" sz="1600" b="1" dirty="0">
              <a:solidFill>
                <a:srgbClr val="13353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A79265-3261-48B0-8DA5-D2B6D618C008}"/>
              </a:ext>
            </a:extLst>
          </p:cNvPr>
          <p:cNvSpPr txBox="1"/>
          <p:nvPr/>
        </p:nvSpPr>
        <p:spPr>
          <a:xfrm>
            <a:off x="3744898" y="987540"/>
            <a:ext cx="56388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kumimoji="1" lang="en-US" altLang="ja-JP" sz="6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OPEN</a:t>
            </a:r>
            <a:r>
              <a:rPr kumimoji="1" lang="ja-JP" altLang="en-US" sz="6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kumimoji="1" lang="en-US" altLang="ja-JP" sz="6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INNOVATION</a:t>
            </a:r>
            <a:r>
              <a:rPr kumimoji="1" lang="ja-JP" altLang="en-US" sz="6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kumimoji="1" lang="en-US" altLang="ja-JP" sz="6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CAFE</a:t>
            </a:r>
            <a:endParaRPr kumimoji="1" lang="ja-JP" altLang="en-US" sz="6000" b="1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667C593-8D17-4BFE-B7AB-5D6008F8CD1B}"/>
              </a:ext>
            </a:extLst>
          </p:cNvPr>
          <p:cNvSpPr/>
          <p:nvPr/>
        </p:nvSpPr>
        <p:spPr>
          <a:xfrm>
            <a:off x="3859198" y="57872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集まる・つながる・動きだす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BF3C925-4112-4745-9E18-83A977FBC317}"/>
              </a:ext>
            </a:extLst>
          </p:cNvPr>
          <p:cNvSpPr/>
          <p:nvPr/>
        </p:nvSpPr>
        <p:spPr>
          <a:xfrm>
            <a:off x="8750" y="5430260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■会場：理研　融合連携イノベーション推進棟（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IIB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6F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サロン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5659C24-F469-4DA4-8506-9FED4532DEED}"/>
              </a:ext>
            </a:extLst>
          </p:cNvPr>
          <p:cNvGrpSpPr/>
          <p:nvPr/>
        </p:nvGrpSpPr>
        <p:grpSpPr>
          <a:xfrm rot="20759850">
            <a:off x="109356" y="4494739"/>
            <a:ext cx="701040" cy="498801"/>
            <a:chOff x="-845821" y="7219977"/>
            <a:chExt cx="701040" cy="498801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398C989B-8403-4A58-8733-DEF5E9D9B645}"/>
                </a:ext>
              </a:extLst>
            </p:cNvPr>
            <p:cNvGrpSpPr/>
            <p:nvPr/>
          </p:nvGrpSpPr>
          <p:grpSpPr>
            <a:xfrm>
              <a:off x="-845821" y="7219977"/>
              <a:ext cx="701040" cy="498801"/>
              <a:chOff x="-845821" y="7219977"/>
              <a:chExt cx="701040" cy="498801"/>
            </a:xfrm>
          </p:grpSpPr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A68C0CCC-5FE8-4637-9B4D-8EE2E2583175}"/>
                  </a:ext>
                </a:extLst>
              </p:cNvPr>
              <p:cNvSpPr/>
              <p:nvPr/>
            </p:nvSpPr>
            <p:spPr>
              <a:xfrm>
                <a:off x="-637543" y="7318653"/>
                <a:ext cx="267765" cy="230832"/>
              </a:xfrm>
              <a:prstGeom prst="triangle">
                <a:avLst/>
              </a:prstGeom>
              <a:noFill/>
              <a:ln w="57150">
                <a:solidFill>
                  <a:srgbClr val="133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四角形: 角を丸くする 26">
                <a:extLst>
                  <a:ext uri="{FF2B5EF4-FFF2-40B4-BE49-F238E27FC236}">
                    <a16:creationId xmlns:a16="http://schemas.microsoft.com/office/drawing/2014/main" id="{8EE169D1-22C5-4987-96A5-97A154C2C096}"/>
                  </a:ext>
                </a:extLst>
              </p:cNvPr>
              <p:cNvSpPr/>
              <p:nvPr/>
            </p:nvSpPr>
            <p:spPr>
              <a:xfrm>
                <a:off x="-845821" y="7473990"/>
                <a:ext cx="701040" cy="242090"/>
              </a:xfrm>
              <a:prstGeom prst="roundRect">
                <a:avLst/>
              </a:prstGeom>
              <a:solidFill>
                <a:srgbClr val="13353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5E7DD75F-2B39-4D9E-B432-552468D8BB20}"/>
                  </a:ext>
                </a:extLst>
              </p:cNvPr>
              <p:cNvSpPr/>
              <p:nvPr/>
            </p:nvSpPr>
            <p:spPr>
              <a:xfrm>
                <a:off x="-802626" y="7472557"/>
                <a:ext cx="59793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000" b="1" dirty="0">
                    <a:solidFill>
                      <a:schemeClr val="bg1"/>
                    </a:solidFill>
                    <a:latin typeface="Arial Rounded MT Bold" panose="020F0704030504030204" pitchFamily="34" charset="0"/>
                    <a:ea typeface="メイリオ" panose="020B0604030504040204" pitchFamily="50" charset="-128"/>
                  </a:rPr>
                  <a:t>OPEN</a:t>
                </a:r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3969F2D3-05A5-4FF1-B86B-FDE7F66028AB}"/>
                  </a:ext>
                </a:extLst>
              </p:cNvPr>
              <p:cNvSpPr/>
              <p:nvPr/>
            </p:nvSpPr>
            <p:spPr>
              <a:xfrm>
                <a:off x="-571058" y="7219977"/>
                <a:ext cx="120511" cy="120511"/>
              </a:xfrm>
              <a:prstGeom prst="ellipse">
                <a:avLst/>
              </a:prstGeom>
              <a:solidFill>
                <a:srgbClr val="13353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F4AC0319-27F1-461B-BB4F-8829E548775C}"/>
                </a:ext>
              </a:extLst>
            </p:cNvPr>
            <p:cNvSpPr/>
            <p:nvPr/>
          </p:nvSpPr>
          <p:spPr>
            <a:xfrm rot="5400000">
              <a:off x="-776872" y="7480118"/>
              <a:ext cx="90245" cy="15158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CAF7397-77DD-4756-B858-FADB0FC11ADA}"/>
              </a:ext>
            </a:extLst>
          </p:cNvPr>
          <p:cNvCxnSpPr>
            <a:cxnSpLocks/>
          </p:cNvCxnSpPr>
          <p:nvPr/>
        </p:nvCxnSpPr>
        <p:spPr>
          <a:xfrm>
            <a:off x="4695956" y="4639956"/>
            <a:ext cx="0" cy="20099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4F0FFE5-0139-44AF-B5F9-722160F7FFEF}"/>
              </a:ext>
            </a:extLst>
          </p:cNvPr>
          <p:cNvSpPr/>
          <p:nvPr/>
        </p:nvSpPr>
        <p:spPr>
          <a:xfrm>
            <a:off x="6481802" y="3114269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 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 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　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AD4A8CF-9A38-474B-845C-3029C149DA1B}"/>
              </a:ext>
            </a:extLst>
          </p:cNvPr>
          <p:cNvSpPr/>
          <p:nvPr/>
        </p:nvSpPr>
        <p:spPr>
          <a:xfrm>
            <a:off x="17375" y="5203703"/>
            <a:ext cx="44559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■今後の開催予定 </a:t>
            </a:r>
            <a:r>
              <a:rPr lang="ja-JP" altLang="en-US" sz="12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▸ ▸ ▸　</a:t>
            </a:r>
            <a:r>
              <a:rPr lang="en-US" altLang="ja-JP" sz="12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/19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12/5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1/23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月中旬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縦書きテキスト プレースホルダー 2"/>
          <p:cNvSpPr txBox="1">
            <a:spLocks/>
          </p:cNvSpPr>
          <p:nvPr/>
        </p:nvSpPr>
        <p:spPr>
          <a:xfrm>
            <a:off x="89727" y="6353976"/>
            <a:ext cx="4587241" cy="27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＜主催＞神戸市、神戸医療産業都市推進機構　 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D0B96B1-3051-493C-BEC4-E5C6D1822799}"/>
              </a:ext>
            </a:extLst>
          </p:cNvPr>
          <p:cNvSpPr/>
          <p:nvPr/>
        </p:nvSpPr>
        <p:spPr>
          <a:xfrm>
            <a:off x="4532793" y="4479793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「産学連携・スタートアップのための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新た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な資金</a:t>
            </a:r>
            <a:r>
              <a:rPr lang="ja-JP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供給スキーム」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B599F1E-FFCE-492F-A611-72BE3DAD2DE7}"/>
              </a:ext>
            </a:extLst>
          </p:cNvPr>
          <p:cNvSpPr/>
          <p:nvPr/>
        </p:nvSpPr>
        <p:spPr>
          <a:xfrm>
            <a:off x="4704208" y="5117310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時間：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▸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12:45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6782330-197D-4C3A-93FD-2197D6EAB89C}"/>
              </a:ext>
            </a:extLst>
          </p:cNvPr>
          <p:cNvSpPr txBox="1"/>
          <p:nvPr/>
        </p:nvSpPr>
        <p:spPr>
          <a:xfrm>
            <a:off x="4714945" y="5372775"/>
            <a:ext cx="530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メイリオ" panose="020B0604030504040204" pitchFamily="50" charset="-128"/>
              </a:rPr>
              <a:t>講師：合同会社　産学連携パートナーズ　代表社員　隅田　剣生　氏　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AD4A8CF-9A38-474B-845C-3029C149DA1B}"/>
              </a:ext>
            </a:extLst>
          </p:cNvPr>
          <p:cNvSpPr/>
          <p:nvPr/>
        </p:nvSpPr>
        <p:spPr>
          <a:xfrm>
            <a:off x="9756" y="5895218"/>
            <a:ext cx="4697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HI-DEC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café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と連携開催</a:t>
            </a:r>
            <a:r>
              <a:rPr lang="ja-JP" altLang="en-US" sz="12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▸ ▸ ▸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8/22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10/17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12/19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2/20</a:t>
            </a:r>
          </a:p>
          <a:p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HI-DEC</a:t>
            </a:r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入居企業と他業種企業との交流を目的に開催</a:t>
            </a:r>
            <a:endParaRPr lang="en-US" altLang="ja-JP" sz="12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B599F1E-FFCE-492F-A611-72BE3DAD2DE7}"/>
              </a:ext>
            </a:extLst>
          </p:cNvPr>
          <p:cNvSpPr/>
          <p:nvPr/>
        </p:nvSpPr>
        <p:spPr>
          <a:xfrm>
            <a:off x="4699594" y="5973571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時間：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12:50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▸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D0B96B1-3051-493C-BEC4-E5C6D1822799}"/>
              </a:ext>
            </a:extLst>
          </p:cNvPr>
          <p:cNvSpPr/>
          <p:nvPr/>
        </p:nvSpPr>
        <p:spPr>
          <a:xfrm>
            <a:off x="4598164" y="5642217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 神戸医療産業都市推進機構 海外出張報告 」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6782330-197D-4C3A-93FD-2197D6EAB89C}"/>
              </a:ext>
            </a:extLst>
          </p:cNvPr>
          <p:cNvSpPr txBox="1"/>
          <p:nvPr/>
        </p:nvSpPr>
        <p:spPr>
          <a:xfrm>
            <a:off x="4698031" y="6155147"/>
            <a:ext cx="530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メイリオ" panose="020B0604030504040204" pitchFamily="50" charset="-128"/>
              </a:rPr>
              <a:t>講師：クラスター推進センター　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連携・事業化推進グループ　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チーフ・コーディネーター</a:t>
            </a:r>
            <a:r>
              <a:rPr kumimoji="1"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安田　匡範　</a:t>
            </a:r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氏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チーフ・コーディネーター　笹山　美紀子　氏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縦書きテキスト プレースホルダー 2"/>
          <p:cNvSpPr txBox="1">
            <a:spLocks/>
          </p:cNvSpPr>
          <p:nvPr/>
        </p:nvSpPr>
        <p:spPr>
          <a:xfrm>
            <a:off x="89726" y="6579601"/>
            <a:ext cx="4587241" cy="306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＜共催＞健康“生き活き”羅針盤リサーチコンプレックス</a:t>
            </a:r>
          </a:p>
        </p:txBody>
      </p:sp>
    </p:spTree>
    <p:extLst>
      <p:ext uri="{BB962C8B-B14F-4D97-AF65-F5344CB8AC3E}">
        <p14:creationId xmlns:p14="http://schemas.microsoft.com/office/powerpoint/2010/main" val="95806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121</Words>
  <Application>Microsoft Office PowerPoint</Application>
  <PresentationFormat>A4 210 x 297 mm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Arial</vt:lpstr>
      <vt:lpstr>Arial Rounded MT Bold</vt:lpstr>
      <vt:lpstr>Calibri</vt:lpstr>
      <vt:lpstr>Calibri Light</vt:lpstr>
      <vt:lpstr>Copperplate Gothic Bold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Kanki</dc:creator>
  <cp:lastModifiedBy>松浦　亮太</cp:lastModifiedBy>
  <cp:revision>89</cp:revision>
  <cp:lastPrinted>2019-06-03T03:59:46Z</cp:lastPrinted>
  <dcterms:created xsi:type="dcterms:W3CDTF">2017-10-27T00:57:35Z</dcterms:created>
  <dcterms:modified xsi:type="dcterms:W3CDTF">2019-06-26T01:21:30Z</dcterms:modified>
</cp:coreProperties>
</file>